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91" r:id="rId2"/>
    <p:sldId id="478" r:id="rId3"/>
    <p:sldId id="485" r:id="rId4"/>
    <p:sldId id="486" r:id="rId5"/>
    <p:sldId id="488" r:id="rId6"/>
    <p:sldId id="484" r:id="rId7"/>
    <p:sldId id="490" r:id="rId8"/>
    <p:sldId id="491" r:id="rId9"/>
    <p:sldId id="493" r:id="rId10"/>
    <p:sldId id="492" r:id="rId11"/>
    <p:sldId id="494" r:id="rId1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2">
          <p15:clr>
            <a:srgbClr val="A4A3A4"/>
          </p15:clr>
        </p15:guide>
        <p15:guide id="2" pos="4660">
          <p15:clr>
            <a:srgbClr val="A4A3A4"/>
          </p15:clr>
        </p15:guide>
        <p15:guide id="3" orient="horz" pos="4039">
          <p15:clr>
            <a:srgbClr val="A4A3A4"/>
          </p15:clr>
        </p15:guide>
        <p15:guide id="4" pos="4073">
          <p15:clr>
            <a:srgbClr val="A4A3A4"/>
          </p15:clr>
        </p15:guide>
        <p15:guide id="5" pos="4423">
          <p15:clr>
            <a:srgbClr val="A4A3A4"/>
          </p15:clr>
        </p15:guide>
        <p15:guide id="6" orient="horz" pos="41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40"/>
    <a:srgbClr val="FC02FF"/>
    <a:srgbClr val="07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24" autoAdjust="0"/>
  </p:normalViewPr>
  <p:slideViewPr>
    <p:cSldViewPr snapToGrid="0" snapToObjects="1">
      <p:cViewPr varScale="1">
        <p:scale>
          <a:sx n="90" d="100"/>
          <a:sy n="90" d="100"/>
        </p:scale>
        <p:origin x="1404" y="78"/>
      </p:cViewPr>
      <p:guideLst>
        <p:guide orient="horz" pos="4182"/>
        <p:guide pos="4660"/>
        <p:guide orient="horz" pos="4039"/>
        <p:guide pos="4073"/>
        <p:guide pos="4423"/>
        <p:guide orient="horz" pos="412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35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C80A7-1E28-F34F-9A2C-831FEA5E40CF}" type="datetimeFigureOut">
              <a:rPr lang="it-IT" smtClean="0"/>
              <a:pPr/>
              <a:t>20/10/2020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BD3F7-0C00-924B-8983-07607240E8E4}" type="slidenum">
              <a:rPr lang="it-IT" smtClean="0"/>
              <a:pPr/>
              <a:t>‹N›</a:t>
            </a:fld>
            <a:endParaRPr lang="it-IT"/>
          </a:p>
        </p:txBody>
      </p:sp>
    </p:spTree>
    <p:extLst>
      <p:ext uri="{BB962C8B-B14F-4D97-AF65-F5344CB8AC3E}">
        <p14:creationId xmlns:p14="http://schemas.microsoft.com/office/powerpoint/2010/main" val="29454562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8BD3F7-0C00-924B-8983-07607240E8E4}" type="slidenum">
              <a:rPr lang="it-IT" smtClean="0"/>
              <a:pPr/>
              <a:t>1</a:t>
            </a:fld>
            <a:endParaRPr lang="it-IT"/>
          </a:p>
        </p:txBody>
      </p:sp>
    </p:spTree>
    <p:extLst>
      <p:ext uri="{BB962C8B-B14F-4D97-AF65-F5344CB8AC3E}">
        <p14:creationId xmlns:p14="http://schemas.microsoft.com/office/powerpoint/2010/main" val="8386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294374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21277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146588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262661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75410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230010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72367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325771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102095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223919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B188950-DBD8-7D4B-B70D-E2C2B8AE6128}" type="datetimeFigureOut">
              <a:rPr lang="it-IT" smtClean="0"/>
              <a:pPr/>
              <a:t>20/10/2020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CC0C75B-1751-4349-BEF8-4575D37B4F67}" type="slidenum">
              <a:rPr lang="it-IT" smtClean="0"/>
              <a:pPr/>
              <a:t>‹N›</a:t>
            </a:fld>
            <a:endParaRPr lang="it-IT"/>
          </a:p>
        </p:txBody>
      </p:sp>
    </p:spTree>
    <p:extLst>
      <p:ext uri="{BB962C8B-B14F-4D97-AF65-F5344CB8AC3E}">
        <p14:creationId xmlns:p14="http://schemas.microsoft.com/office/powerpoint/2010/main" val="218378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88950-DBD8-7D4B-B70D-E2C2B8AE6128}" type="datetimeFigureOut">
              <a:rPr lang="it-IT" smtClean="0"/>
              <a:pPr/>
              <a:t>20/10/2020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0C75B-1751-4349-BEF8-4575D37B4F67}" type="slidenum">
              <a:rPr lang="it-IT" smtClean="0"/>
              <a:pPr/>
              <a:t>‹N›</a:t>
            </a:fld>
            <a:endParaRPr lang="it-IT"/>
          </a:p>
        </p:txBody>
      </p:sp>
    </p:spTree>
    <p:extLst>
      <p:ext uri="{BB962C8B-B14F-4D97-AF65-F5344CB8AC3E}">
        <p14:creationId xmlns:p14="http://schemas.microsoft.com/office/powerpoint/2010/main" val="3342908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WWW.UNIFI.IT"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unifi.it/vp-11512-eventi-e-iniziative-in-corso.html" TargetMode="External"/><Relationship Id="rId4" Type="http://schemas.openxmlformats.org/officeDocument/2006/relationships/hyperlink" Target="https://www.unifi.it/p11774.html%23telesportell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11340"/>
            <a:ext cx="9144000" cy="6845300"/>
          </a:xfrm>
          <a:prstGeom prst="rect">
            <a:avLst/>
          </a:prstGeom>
        </p:spPr>
      </p:pic>
      <p:sp>
        <p:nvSpPr>
          <p:cNvPr id="7" name="CasellaDiTesto 6"/>
          <p:cNvSpPr txBox="1"/>
          <p:nvPr/>
        </p:nvSpPr>
        <p:spPr>
          <a:xfrm>
            <a:off x="4339591" y="3101746"/>
            <a:ext cx="4541480" cy="707886"/>
          </a:xfrm>
          <a:prstGeom prst="rect">
            <a:avLst/>
          </a:prstGeom>
          <a:noFill/>
        </p:spPr>
        <p:txBody>
          <a:bodyPr wrap="square" rtlCol="0">
            <a:spAutoFit/>
          </a:bodyPr>
          <a:lstStyle/>
          <a:p>
            <a:r>
              <a:rPr lang="it-IT" sz="4000" b="1" dirty="0">
                <a:solidFill>
                  <a:srgbClr val="000090"/>
                </a:solidFill>
              </a:rPr>
              <a:t>Università di Firenze</a:t>
            </a:r>
            <a:endParaRPr lang="it-IT" sz="4000" b="1" i="1" dirty="0">
              <a:solidFill>
                <a:srgbClr val="000090"/>
              </a:solidFill>
            </a:endParaRPr>
          </a:p>
        </p:txBody>
      </p:sp>
      <p:sp>
        <p:nvSpPr>
          <p:cNvPr id="5" name="CasellaDiTesto 4"/>
          <p:cNvSpPr txBox="1"/>
          <p:nvPr/>
        </p:nvSpPr>
        <p:spPr>
          <a:xfrm>
            <a:off x="3231798" y="5704027"/>
            <a:ext cx="5649274" cy="707886"/>
          </a:xfrm>
          <a:prstGeom prst="rect">
            <a:avLst/>
          </a:prstGeom>
          <a:noFill/>
        </p:spPr>
        <p:txBody>
          <a:bodyPr wrap="square" rtlCol="0">
            <a:spAutoFit/>
          </a:bodyPr>
          <a:lstStyle/>
          <a:p>
            <a:r>
              <a:rPr lang="it-IT" sz="4000" b="1" dirty="0">
                <a:solidFill>
                  <a:srgbClr val="000090"/>
                </a:solidFill>
              </a:rPr>
              <a:t>Attività di Orientamento</a:t>
            </a:r>
            <a:endParaRPr lang="it-IT" sz="4000" b="1" i="1" dirty="0">
              <a:solidFill>
                <a:srgbClr val="000090"/>
              </a:solidFill>
            </a:endParaRPr>
          </a:p>
        </p:txBody>
      </p:sp>
    </p:spTree>
    <p:extLst>
      <p:ext uri="{BB962C8B-B14F-4D97-AF65-F5344CB8AC3E}">
        <p14:creationId xmlns:p14="http://schemas.microsoft.com/office/powerpoint/2010/main" val="232307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0" y="0"/>
            <a:ext cx="9144000" cy="1212980"/>
          </a:xfrm>
          <a:prstGeom prst="rect">
            <a:avLst/>
          </a:prstGeom>
        </p:spPr>
      </p:pic>
      <p:sp>
        <p:nvSpPr>
          <p:cNvPr id="2" name="CasellaDiTesto 1"/>
          <p:cNvSpPr txBox="1"/>
          <p:nvPr/>
        </p:nvSpPr>
        <p:spPr>
          <a:xfrm>
            <a:off x="464926" y="1504244"/>
            <a:ext cx="7937746" cy="1200329"/>
          </a:xfrm>
          <a:prstGeom prst="rect">
            <a:avLst/>
          </a:prstGeom>
          <a:noFill/>
        </p:spPr>
        <p:txBody>
          <a:bodyPr wrap="square" rtlCol="0">
            <a:spAutoFit/>
          </a:bodyPr>
          <a:lstStyle/>
          <a:p>
            <a:r>
              <a:rPr lang="it-IT" b="1" dirty="0"/>
              <a:t>Settimana dal 23 Novembre al 27 Novembre </a:t>
            </a:r>
            <a:r>
              <a:rPr lang="mr-IN" dirty="0"/>
              <a:t>–</a:t>
            </a:r>
            <a:r>
              <a:rPr lang="it-IT" dirty="0"/>
              <a:t> </a:t>
            </a:r>
            <a:r>
              <a:rPr lang="it-IT" b="1" dirty="0">
                <a:solidFill>
                  <a:srgbClr val="FF0000"/>
                </a:solidFill>
              </a:rPr>
              <a:t>CONOSCI UNIFI</a:t>
            </a:r>
          </a:p>
          <a:p>
            <a:pPr marL="285750" indent="-285750">
              <a:buFont typeface="Arial"/>
              <a:buChar char="•"/>
            </a:pPr>
            <a:r>
              <a:rPr lang="it-IT" dirty="0"/>
              <a:t>Conferenze in presenza nelle Scuole che ne fanno richiesta</a:t>
            </a:r>
          </a:p>
          <a:p>
            <a:pPr marL="285750" indent="-285750">
              <a:buFont typeface="Arial"/>
              <a:buChar char="•"/>
            </a:pPr>
            <a:r>
              <a:rPr lang="it-IT" dirty="0"/>
              <a:t>Incontri on-line con i delegati all’Orientamento e Tutor per la presentazione delle caratteristiche dei Corsi di studio. </a:t>
            </a:r>
          </a:p>
        </p:txBody>
      </p:sp>
      <p:pic>
        <p:nvPicPr>
          <p:cNvPr id="8" name="Immagine 7"/>
          <p:cNvPicPr>
            <a:picLocks noChangeAspect="1"/>
          </p:cNvPicPr>
          <p:nvPr/>
        </p:nvPicPr>
        <p:blipFill>
          <a:blip r:embed="rId3"/>
          <a:stretch>
            <a:fillRect/>
          </a:stretch>
        </p:blipFill>
        <p:spPr>
          <a:xfrm>
            <a:off x="2134052" y="2897718"/>
            <a:ext cx="4697130" cy="3203443"/>
          </a:xfrm>
          <a:prstGeom prst="rect">
            <a:avLst/>
          </a:prstGeom>
        </p:spPr>
      </p:pic>
      <p:sp>
        <p:nvSpPr>
          <p:cNvPr id="9" name="Rettangolo 8"/>
          <p:cNvSpPr/>
          <p:nvPr/>
        </p:nvSpPr>
        <p:spPr>
          <a:xfrm>
            <a:off x="1129358" y="6298883"/>
            <a:ext cx="4998110" cy="276999"/>
          </a:xfrm>
          <a:prstGeom prst="rect">
            <a:avLst/>
          </a:prstGeom>
        </p:spPr>
        <p:txBody>
          <a:bodyPr wrap="square">
            <a:spAutoFit/>
          </a:bodyPr>
          <a:lstStyle/>
          <a:p>
            <a:r>
              <a:rPr lang="it-IT" sz="1200" dirty="0"/>
              <a:t>“Un vincitore è un sognatore che non si è mai arreso.” </a:t>
            </a:r>
            <a:r>
              <a:rPr lang="it-IT" sz="1100" i="1" dirty="0"/>
              <a:t>Nelson Mandela</a:t>
            </a:r>
            <a:endParaRPr lang="it-IT" sz="1200" i="1" dirty="0"/>
          </a:p>
        </p:txBody>
      </p:sp>
    </p:spTree>
    <p:extLst>
      <p:ext uri="{BB962C8B-B14F-4D97-AF65-F5344CB8AC3E}">
        <p14:creationId xmlns:p14="http://schemas.microsoft.com/office/powerpoint/2010/main" val="324566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0" y="0"/>
            <a:ext cx="9144000" cy="1212980"/>
          </a:xfrm>
          <a:prstGeom prst="rect">
            <a:avLst/>
          </a:prstGeom>
        </p:spPr>
      </p:pic>
      <p:sp>
        <p:nvSpPr>
          <p:cNvPr id="4" name="Rettangolo 3"/>
          <p:cNvSpPr/>
          <p:nvPr/>
        </p:nvSpPr>
        <p:spPr>
          <a:xfrm>
            <a:off x="223129" y="1230895"/>
            <a:ext cx="8410249" cy="5509201"/>
          </a:xfrm>
          <a:prstGeom prst="rect">
            <a:avLst/>
          </a:prstGeom>
        </p:spPr>
        <p:txBody>
          <a:bodyPr wrap="square">
            <a:spAutoFit/>
          </a:bodyPr>
          <a:lstStyle/>
          <a:p>
            <a:r>
              <a:rPr lang="it-IT" sz="1600" b="1" dirty="0"/>
              <a:t>Lunedì 23 novembre</a:t>
            </a:r>
          </a:p>
          <a:p>
            <a:r>
              <a:rPr lang="it-IT" sz="1600" dirty="0"/>
              <a:t>14.00-15.00  Conosci UNIFI - il viaggio dello studente dentro UNIFI</a:t>
            </a:r>
          </a:p>
          <a:p>
            <a:r>
              <a:rPr lang="it-IT" sz="1600" dirty="0"/>
              <a:t>15.00-17.00 - Conosci l'area medica e della salute </a:t>
            </a:r>
          </a:p>
          <a:p>
            <a:r>
              <a:rPr lang="it-IT" sz="1600" i="1" dirty="0"/>
              <a:t>17.00-19.00 - Obiettivi vincenti - incontro tenuto da un formatore</a:t>
            </a:r>
          </a:p>
          <a:p>
            <a:endParaRPr lang="it-IT" sz="1600" dirty="0"/>
          </a:p>
          <a:p>
            <a:r>
              <a:rPr lang="it-IT" sz="1600" b="1" dirty="0"/>
              <a:t>Martedì 24 novembre</a:t>
            </a:r>
          </a:p>
          <a:p>
            <a:r>
              <a:rPr lang="it-IT" sz="1600" dirty="0"/>
              <a:t>14.00-15.00  Conosci Ingegneria - offerta formativa e informazioni  </a:t>
            </a:r>
          </a:p>
          <a:p>
            <a:r>
              <a:rPr lang="it-IT" sz="1600" dirty="0"/>
              <a:t>15.00-16.00 Conosci Architettura - offerta formativa e informazioni </a:t>
            </a:r>
          </a:p>
          <a:p>
            <a:r>
              <a:rPr lang="it-IT" sz="1600" dirty="0"/>
              <a:t>16.00-17.00 Conosci Agraria - offerta formativa e informazioni</a:t>
            </a:r>
          </a:p>
          <a:p>
            <a:r>
              <a:rPr lang="it-IT" sz="1600" i="1" dirty="0"/>
              <a:t>17.30-19.30 - </a:t>
            </a:r>
            <a:r>
              <a:rPr lang="it-IT" sz="1600" i="1" dirty="0" err="1"/>
              <a:t>Problem</a:t>
            </a:r>
            <a:r>
              <a:rPr lang="it-IT" sz="1600" i="1" dirty="0"/>
              <a:t> </a:t>
            </a:r>
            <a:r>
              <a:rPr lang="it-IT" sz="1600" i="1" dirty="0" err="1"/>
              <a:t>solving</a:t>
            </a:r>
            <a:r>
              <a:rPr lang="it-IT" sz="1600" i="1" dirty="0"/>
              <a:t> e resistenza al cambiamento - incontro tenuto da un formatore</a:t>
            </a:r>
          </a:p>
          <a:p>
            <a:endParaRPr lang="it-IT" sz="1600" b="1" dirty="0"/>
          </a:p>
          <a:p>
            <a:r>
              <a:rPr lang="it-IT" sz="1600" b="1" dirty="0"/>
              <a:t>Mercoledì 25 novembre</a:t>
            </a:r>
          </a:p>
          <a:p>
            <a:r>
              <a:rPr lang="it-IT" sz="1600" dirty="0"/>
              <a:t>14.00-15.00  Conosci Le Scienze - offerta formativa e informazioni</a:t>
            </a:r>
          </a:p>
          <a:p>
            <a:r>
              <a:rPr lang="it-IT" sz="1600" dirty="0"/>
              <a:t>15.00-16.00  conosci l'area umanistica </a:t>
            </a:r>
          </a:p>
          <a:p>
            <a:r>
              <a:rPr lang="it-IT" sz="1600" dirty="0"/>
              <a:t>16.00-17.00 conosci l'area della formazione e della psicologia</a:t>
            </a:r>
          </a:p>
          <a:p>
            <a:r>
              <a:rPr lang="it-IT" sz="1600" i="1" dirty="0"/>
              <a:t>17.30-19.30 - Relazioni efficaci - incontro tenuto da un formatore</a:t>
            </a:r>
          </a:p>
          <a:p>
            <a:endParaRPr lang="it-IT" sz="1600" dirty="0"/>
          </a:p>
          <a:p>
            <a:r>
              <a:rPr lang="it-IT" sz="1600" b="1" dirty="0"/>
              <a:t>Giovedì 26 novembre</a:t>
            </a:r>
          </a:p>
          <a:p>
            <a:r>
              <a:rPr lang="it-IT" sz="1600" dirty="0"/>
              <a:t>14.00-15.00 Conosci Giurisprudenza - offerta formativa e informazioni - 14.00-15.00</a:t>
            </a:r>
          </a:p>
          <a:p>
            <a:r>
              <a:rPr lang="it-IT" sz="1600" dirty="0"/>
              <a:t>15.00-16.00 Conosci Economia - offerta formativa e informazioni - 15.00-16.00</a:t>
            </a:r>
          </a:p>
          <a:p>
            <a:r>
              <a:rPr lang="it-IT" sz="1600" dirty="0"/>
              <a:t>16.00-17.00 Conosci Scienze Politiche - offerta formativa e informazioni - 16.00-17.00</a:t>
            </a:r>
          </a:p>
          <a:p>
            <a:r>
              <a:rPr lang="it-IT" sz="1600" i="1" dirty="0"/>
              <a:t>17.30-19.30 - Public </a:t>
            </a:r>
            <a:r>
              <a:rPr lang="it-IT" sz="1600" i="1" dirty="0" err="1"/>
              <a:t>Speaking</a:t>
            </a:r>
            <a:r>
              <a:rPr lang="it-IT" sz="1600" i="1" dirty="0"/>
              <a:t> - incontro tenuto da un formatore</a:t>
            </a:r>
          </a:p>
        </p:txBody>
      </p:sp>
    </p:spTree>
    <p:extLst>
      <p:ext uri="{BB962C8B-B14F-4D97-AF65-F5344CB8AC3E}">
        <p14:creationId xmlns:p14="http://schemas.microsoft.com/office/powerpoint/2010/main" val="336339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3"/>
          <p:cNvSpPr txBox="1">
            <a:spLocks noChangeArrowheads="1"/>
          </p:cNvSpPr>
          <p:nvPr/>
        </p:nvSpPr>
        <p:spPr bwMode="auto">
          <a:xfrm>
            <a:off x="182590" y="1359888"/>
            <a:ext cx="628329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3200" b="1" dirty="0">
                <a:solidFill>
                  <a:srgbClr val="595959"/>
                </a:solidFill>
              </a:rPr>
              <a:t>UNIFI </a:t>
            </a:r>
            <a:r>
              <a:rPr lang="mr-IN" sz="3200" b="1" dirty="0">
                <a:solidFill>
                  <a:srgbClr val="595959"/>
                </a:solidFill>
              </a:rPr>
              <a:t>–</a:t>
            </a:r>
            <a:r>
              <a:rPr lang="it-IT" sz="3200" b="1" dirty="0">
                <a:solidFill>
                  <a:srgbClr val="595959"/>
                </a:solidFill>
              </a:rPr>
              <a:t> KIT di Orientamento</a:t>
            </a:r>
          </a:p>
        </p:txBody>
      </p:sp>
      <p:sp>
        <p:nvSpPr>
          <p:cNvPr id="4" name="CasellaDiTesto 3"/>
          <p:cNvSpPr txBox="1"/>
          <p:nvPr/>
        </p:nvSpPr>
        <p:spPr>
          <a:xfrm>
            <a:off x="8240562" y="4342997"/>
            <a:ext cx="184666" cy="369332"/>
          </a:xfrm>
          <a:prstGeom prst="rect">
            <a:avLst/>
          </a:prstGeom>
          <a:noFill/>
        </p:spPr>
        <p:txBody>
          <a:bodyPr wrap="none" rtlCol="0">
            <a:spAutoFit/>
          </a:bodyPr>
          <a:lstStyle/>
          <a:p>
            <a:endParaRPr lang="it-IT" dirty="0"/>
          </a:p>
        </p:txBody>
      </p:sp>
      <p:pic>
        <p:nvPicPr>
          <p:cNvPr id="14" name="Immagine 13"/>
          <p:cNvPicPr>
            <a:picLocks noChangeAspect="1"/>
          </p:cNvPicPr>
          <p:nvPr/>
        </p:nvPicPr>
        <p:blipFill>
          <a:blip r:embed="rId2"/>
          <a:stretch>
            <a:fillRect/>
          </a:stretch>
        </p:blipFill>
        <p:spPr>
          <a:xfrm>
            <a:off x="0" y="0"/>
            <a:ext cx="9144000" cy="1212980"/>
          </a:xfrm>
          <a:prstGeom prst="rect">
            <a:avLst/>
          </a:prstGeom>
        </p:spPr>
      </p:pic>
      <p:pic>
        <p:nvPicPr>
          <p:cNvPr id="6" name="Immagine 5"/>
          <p:cNvPicPr>
            <a:picLocks noChangeAspect="1"/>
          </p:cNvPicPr>
          <p:nvPr/>
        </p:nvPicPr>
        <p:blipFill>
          <a:blip r:embed="rId3"/>
          <a:stretch>
            <a:fillRect/>
          </a:stretch>
        </p:blipFill>
        <p:spPr>
          <a:xfrm>
            <a:off x="7841966" y="3344594"/>
            <a:ext cx="1166523" cy="1543928"/>
          </a:xfrm>
          <a:prstGeom prst="rect">
            <a:avLst/>
          </a:prstGeom>
        </p:spPr>
      </p:pic>
      <p:pic>
        <p:nvPicPr>
          <p:cNvPr id="7" name="Immagine 6"/>
          <p:cNvPicPr>
            <a:picLocks noChangeAspect="1"/>
          </p:cNvPicPr>
          <p:nvPr/>
        </p:nvPicPr>
        <p:blipFill>
          <a:blip r:embed="rId4"/>
          <a:stretch>
            <a:fillRect/>
          </a:stretch>
        </p:blipFill>
        <p:spPr>
          <a:xfrm>
            <a:off x="4563731" y="4969777"/>
            <a:ext cx="1159270" cy="1492393"/>
          </a:xfrm>
          <a:prstGeom prst="rect">
            <a:avLst/>
          </a:prstGeom>
        </p:spPr>
      </p:pic>
      <p:pic>
        <p:nvPicPr>
          <p:cNvPr id="8" name="Immagine 7"/>
          <p:cNvPicPr>
            <a:picLocks noChangeAspect="1"/>
          </p:cNvPicPr>
          <p:nvPr/>
        </p:nvPicPr>
        <p:blipFill>
          <a:blip r:embed="rId5"/>
          <a:stretch>
            <a:fillRect/>
          </a:stretch>
        </p:blipFill>
        <p:spPr>
          <a:xfrm>
            <a:off x="7021513" y="1489234"/>
            <a:ext cx="1129992" cy="1508911"/>
          </a:xfrm>
          <a:prstGeom prst="rect">
            <a:avLst/>
          </a:prstGeom>
        </p:spPr>
      </p:pic>
      <p:pic>
        <p:nvPicPr>
          <p:cNvPr id="16" name="Immagine 15"/>
          <p:cNvPicPr>
            <a:picLocks noChangeAspect="1"/>
          </p:cNvPicPr>
          <p:nvPr/>
        </p:nvPicPr>
        <p:blipFill>
          <a:blip r:embed="rId6"/>
          <a:stretch>
            <a:fillRect/>
          </a:stretch>
        </p:blipFill>
        <p:spPr>
          <a:xfrm>
            <a:off x="6919506" y="5082364"/>
            <a:ext cx="1138787" cy="1539088"/>
          </a:xfrm>
          <a:prstGeom prst="rect">
            <a:avLst/>
          </a:prstGeom>
        </p:spPr>
      </p:pic>
      <p:pic>
        <p:nvPicPr>
          <p:cNvPr id="17" name="Immagine 16"/>
          <p:cNvPicPr>
            <a:picLocks noChangeAspect="1"/>
          </p:cNvPicPr>
          <p:nvPr/>
        </p:nvPicPr>
        <p:blipFill>
          <a:blip r:embed="rId7"/>
          <a:stretch>
            <a:fillRect/>
          </a:stretch>
        </p:blipFill>
        <p:spPr>
          <a:xfrm>
            <a:off x="1915974" y="2590138"/>
            <a:ext cx="1135082" cy="1508911"/>
          </a:xfrm>
          <a:prstGeom prst="rect">
            <a:avLst/>
          </a:prstGeom>
        </p:spPr>
      </p:pic>
      <p:pic>
        <p:nvPicPr>
          <p:cNvPr id="18" name="Immagine 17"/>
          <p:cNvPicPr>
            <a:picLocks noChangeAspect="1"/>
          </p:cNvPicPr>
          <p:nvPr/>
        </p:nvPicPr>
        <p:blipFill>
          <a:blip r:embed="rId8"/>
          <a:stretch>
            <a:fillRect/>
          </a:stretch>
        </p:blipFill>
        <p:spPr>
          <a:xfrm>
            <a:off x="6115319" y="3344594"/>
            <a:ext cx="1157782" cy="1539088"/>
          </a:xfrm>
          <a:prstGeom prst="rect">
            <a:avLst/>
          </a:prstGeom>
        </p:spPr>
      </p:pic>
      <p:pic>
        <p:nvPicPr>
          <p:cNvPr id="19" name="Immagine 18"/>
          <p:cNvPicPr>
            <a:picLocks noChangeAspect="1"/>
          </p:cNvPicPr>
          <p:nvPr/>
        </p:nvPicPr>
        <p:blipFill>
          <a:blip r:embed="rId9"/>
          <a:stretch>
            <a:fillRect/>
          </a:stretch>
        </p:blipFill>
        <p:spPr>
          <a:xfrm>
            <a:off x="669114" y="4440483"/>
            <a:ext cx="1157782" cy="1539088"/>
          </a:xfrm>
          <a:prstGeom prst="rect">
            <a:avLst/>
          </a:prstGeom>
        </p:spPr>
      </p:pic>
      <p:pic>
        <p:nvPicPr>
          <p:cNvPr id="20" name="Immagine 19"/>
          <p:cNvPicPr>
            <a:picLocks noChangeAspect="1"/>
          </p:cNvPicPr>
          <p:nvPr/>
        </p:nvPicPr>
        <p:blipFill>
          <a:blip r:embed="rId10"/>
          <a:stretch>
            <a:fillRect/>
          </a:stretch>
        </p:blipFill>
        <p:spPr>
          <a:xfrm>
            <a:off x="4200352" y="3040628"/>
            <a:ext cx="1157782" cy="1539088"/>
          </a:xfrm>
          <a:prstGeom prst="rect">
            <a:avLst/>
          </a:prstGeom>
        </p:spPr>
      </p:pic>
      <p:pic>
        <p:nvPicPr>
          <p:cNvPr id="21" name="Immagine 20"/>
          <p:cNvPicPr>
            <a:picLocks noChangeAspect="1"/>
          </p:cNvPicPr>
          <p:nvPr/>
        </p:nvPicPr>
        <p:blipFill>
          <a:blip r:embed="rId11"/>
          <a:stretch>
            <a:fillRect/>
          </a:stretch>
        </p:blipFill>
        <p:spPr>
          <a:xfrm>
            <a:off x="2483515" y="4342997"/>
            <a:ext cx="1135082" cy="1508911"/>
          </a:xfrm>
          <a:prstGeom prst="rect">
            <a:avLst/>
          </a:prstGeom>
        </p:spPr>
      </p:pic>
      <p:pic>
        <p:nvPicPr>
          <p:cNvPr id="22" name="Immagine 21"/>
          <p:cNvPicPr>
            <a:picLocks noChangeAspect="1"/>
          </p:cNvPicPr>
          <p:nvPr/>
        </p:nvPicPr>
        <p:blipFill>
          <a:blip r:embed="rId12"/>
          <a:stretch>
            <a:fillRect/>
          </a:stretch>
        </p:blipFill>
        <p:spPr>
          <a:xfrm>
            <a:off x="294384" y="2055458"/>
            <a:ext cx="1128097" cy="1588412"/>
          </a:xfrm>
          <a:prstGeom prst="rect">
            <a:avLst/>
          </a:prstGeom>
        </p:spPr>
      </p:pic>
      <p:sp>
        <p:nvSpPr>
          <p:cNvPr id="2" name="Rettangolo 1"/>
          <p:cNvSpPr/>
          <p:nvPr/>
        </p:nvSpPr>
        <p:spPr>
          <a:xfrm>
            <a:off x="3051056" y="2055458"/>
            <a:ext cx="2967479" cy="369332"/>
          </a:xfrm>
          <a:prstGeom prst="rect">
            <a:avLst/>
          </a:prstGeom>
        </p:spPr>
        <p:txBody>
          <a:bodyPr wrap="none">
            <a:spAutoFit/>
          </a:bodyPr>
          <a:lstStyle/>
          <a:p>
            <a:r>
              <a:rPr lang="it-IT" b="1" dirty="0" err="1">
                <a:solidFill>
                  <a:srgbClr val="FF0000"/>
                </a:solidFill>
              </a:rPr>
              <a:t>https</a:t>
            </a:r>
            <a:r>
              <a:rPr lang="it-IT" b="1" dirty="0">
                <a:solidFill>
                  <a:srgbClr val="FF0000"/>
                </a:solidFill>
              </a:rPr>
              <a:t>://</a:t>
            </a:r>
            <a:r>
              <a:rPr lang="it-IT" b="1" dirty="0" err="1">
                <a:solidFill>
                  <a:srgbClr val="FF0000"/>
                </a:solidFill>
              </a:rPr>
              <a:t>www.unifi.it</a:t>
            </a:r>
            <a:r>
              <a:rPr lang="it-IT" b="1" dirty="0">
                <a:solidFill>
                  <a:srgbClr val="FF0000"/>
                </a:solidFill>
              </a:rPr>
              <a:t>/p11803</a:t>
            </a:r>
          </a:p>
        </p:txBody>
      </p:sp>
    </p:spTree>
    <p:extLst>
      <p:ext uri="{BB962C8B-B14F-4D97-AF65-F5344CB8AC3E}">
        <p14:creationId xmlns:p14="http://schemas.microsoft.com/office/powerpoint/2010/main" val="246987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9144000" cy="1212980"/>
          </a:xfrm>
          <a:prstGeom prst="rect">
            <a:avLst/>
          </a:prstGeom>
        </p:spPr>
      </p:pic>
      <p:sp>
        <p:nvSpPr>
          <p:cNvPr id="7" name="Rettangolo 6"/>
          <p:cNvSpPr/>
          <p:nvPr/>
        </p:nvSpPr>
        <p:spPr>
          <a:xfrm>
            <a:off x="287902" y="1869678"/>
            <a:ext cx="8698697" cy="1508105"/>
          </a:xfrm>
          <a:prstGeom prst="rect">
            <a:avLst/>
          </a:prstGeom>
        </p:spPr>
        <p:txBody>
          <a:bodyPr wrap="square">
            <a:spAutoFit/>
          </a:bodyPr>
          <a:lstStyle/>
          <a:p>
            <a:pPr algn="just"/>
            <a:r>
              <a:rPr lang="it-IT" sz="2000" b="1" dirty="0"/>
              <a:t>Info MEET - </a:t>
            </a:r>
            <a:r>
              <a:rPr lang="it-IT" dirty="0"/>
              <a:t>Incontri di presentazione dell’offerta formativa da programmare a partire da gennaio.</a:t>
            </a:r>
          </a:p>
          <a:p>
            <a:pPr algn="just"/>
            <a:endParaRPr lang="it-IT" dirty="0"/>
          </a:p>
          <a:p>
            <a:pPr algn="just"/>
            <a:r>
              <a:rPr lang="it-IT" dirty="0"/>
              <a:t>Gli incontri di Ateneo e di Scuola saranno pubblicati sul sito </a:t>
            </a:r>
            <a:r>
              <a:rPr lang="it-IT" dirty="0">
                <a:hlinkClick r:id="rId3"/>
              </a:rPr>
              <a:t>WWW.UNIFI.IT</a:t>
            </a:r>
            <a:r>
              <a:rPr lang="it-IT" dirty="0"/>
              <a:t>, sul sito delle singole Scuole di Ateneo e sulla piattaforma Dialogo. </a:t>
            </a:r>
          </a:p>
        </p:txBody>
      </p:sp>
      <p:sp>
        <p:nvSpPr>
          <p:cNvPr id="8" name="Rettangolo 7"/>
          <p:cNvSpPr/>
          <p:nvPr/>
        </p:nvSpPr>
        <p:spPr>
          <a:xfrm>
            <a:off x="2178685" y="1290095"/>
            <a:ext cx="4571384" cy="523220"/>
          </a:xfrm>
          <a:prstGeom prst="rect">
            <a:avLst/>
          </a:prstGeom>
        </p:spPr>
        <p:txBody>
          <a:bodyPr wrap="none">
            <a:spAutoFit/>
          </a:bodyPr>
          <a:lstStyle/>
          <a:p>
            <a:pPr algn="just"/>
            <a:r>
              <a:rPr lang="it-IT" sz="2800" b="1" dirty="0">
                <a:solidFill>
                  <a:srgbClr val="800000"/>
                </a:solidFill>
              </a:rPr>
              <a:t>ORIENTAMENTO A DISTANZA</a:t>
            </a:r>
          </a:p>
        </p:txBody>
      </p:sp>
      <p:pic>
        <p:nvPicPr>
          <p:cNvPr id="9" name="Immagine 8"/>
          <p:cNvPicPr>
            <a:picLocks noChangeAspect="1"/>
          </p:cNvPicPr>
          <p:nvPr/>
        </p:nvPicPr>
        <p:blipFill>
          <a:blip r:embed="rId4"/>
          <a:stretch>
            <a:fillRect/>
          </a:stretch>
        </p:blipFill>
        <p:spPr>
          <a:xfrm>
            <a:off x="7021513" y="4207223"/>
            <a:ext cx="1965088" cy="2347426"/>
          </a:xfrm>
          <a:prstGeom prst="rect">
            <a:avLst/>
          </a:prstGeom>
          <a:ln>
            <a:noFill/>
          </a:ln>
          <a:effectLst>
            <a:softEdge rad="112500"/>
          </a:effectLst>
        </p:spPr>
      </p:pic>
      <p:sp>
        <p:nvSpPr>
          <p:cNvPr id="10" name="Rettangolo 9"/>
          <p:cNvSpPr/>
          <p:nvPr/>
        </p:nvSpPr>
        <p:spPr>
          <a:xfrm>
            <a:off x="129149" y="4510162"/>
            <a:ext cx="6620920" cy="1754327"/>
          </a:xfrm>
          <a:prstGeom prst="rect">
            <a:avLst/>
          </a:prstGeom>
        </p:spPr>
        <p:txBody>
          <a:bodyPr wrap="square">
            <a:spAutoFit/>
          </a:bodyPr>
          <a:lstStyle/>
          <a:p>
            <a:pPr algn="just"/>
            <a:r>
              <a:rPr lang="it-IT" dirty="0">
                <a:latin typeface="Arial"/>
                <a:cs typeface="Arial"/>
              </a:rPr>
              <a:t>Sono disponibili sul sito di Ateneo e sui siti delle Scuole video-lezioni, della durata ciascuna di 20 </a:t>
            </a:r>
            <a:r>
              <a:rPr lang="it-IT" dirty="0" err="1">
                <a:latin typeface="Arial"/>
                <a:cs typeface="Arial"/>
              </a:rPr>
              <a:t>min</a:t>
            </a:r>
            <a:r>
              <a:rPr lang="it-IT" dirty="0">
                <a:latin typeface="Arial"/>
                <a:cs typeface="Arial"/>
              </a:rPr>
              <a:t> e gli interventi dei dicenti in occasione della 10 Edizione di “Un giorno all’Università” che si è tenuta nel giugno 2020.</a:t>
            </a:r>
          </a:p>
          <a:p>
            <a:pPr algn="just"/>
            <a:endParaRPr lang="it-IT" dirty="0">
              <a:latin typeface="Arial"/>
              <a:cs typeface="Arial"/>
            </a:endParaRPr>
          </a:p>
          <a:p>
            <a:pPr algn="just"/>
            <a:r>
              <a:rPr lang="it-IT" i="1" dirty="0">
                <a:solidFill>
                  <a:srgbClr val="FF0000"/>
                </a:solidFill>
                <a:latin typeface="Arial"/>
                <a:cs typeface="Arial"/>
              </a:rPr>
              <a:t>Canale </a:t>
            </a:r>
            <a:r>
              <a:rPr lang="it-IT" i="1" dirty="0" err="1">
                <a:solidFill>
                  <a:srgbClr val="FF0000"/>
                </a:solidFill>
                <a:latin typeface="Arial"/>
                <a:cs typeface="Arial"/>
              </a:rPr>
              <a:t>Youtube</a:t>
            </a:r>
            <a:r>
              <a:rPr lang="it-IT" i="1" dirty="0">
                <a:solidFill>
                  <a:srgbClr val="FF0000"/>
                </a:solidFill>
                <a:latin typeface="Arial"/>
                <a:cs typeface="Arial"/>
              </a:rPr>
              <a:t>: Smart UNIFI </a:t>
            </a:r>
            <a:r>
              <a:rPr lang="mr-IN" i="1" dirty="0">
                <a:solidFill>
                  <a:srgbClr val="FF0000"/>
                </a:solidFill>
                <a:latin typeface="Arial"/>
                <a:cs typeface="Arial"/>
              </a:rPr>
              <a:t>–</a:t>
            </a:r>
            <a:r>
              <a:rPr lang="it-IT" i="1" dirty="0">
                <a:solidFill>
                  <a:srgbClr val="FF0000"/>
                </a:solidFill>
                <a:latin typeface="Arial"/>
                <a:cs typeface="Arial"/>
              </a:rPr>
              <a:t> Video percorsi di Orientamento</a:t>
            </a:r>
          </a:p>
        </p:txBody>
      </p:sp>
      <p:sp>
        <p:nvSpPr>
          <p:cNvPr id="11" name="Rettangolo 10"/>
          <p:cNvSpPr/>
          <p:nvPr/>
        </p:nvSpPr>
        <p:spPr>
          <a:xfrm>
            <a:off x="129150" y="3673302"/>
            <a:ext cx="8857450" cy="369332"/>
          </a:xfrm>
          <a:prstGeom prst="rect">
            <a:avLst/>
          </a:prstGeom>
        </p:spPr>
        <p:txBody>
          <a:bodyPr wrap="square">
            <a:spAutoFit/>
          </a:bodyPr>
          <a:lstStyle/>
          <a:p>
            <a:r>
              <a:rPr lang="it-IT" b="1" dirty="0">
                <a:latin typeface="Arial"/>
                <a:cs typeface="Arial"/>
              </a:rPr>
              <a:t>Smart UNIFI | Percorsi per le competenze trasversali per l'orientamento (PCTO)</a:t>
            </a:r>
          </a:p>
        </p:txBody>
      </p:sp>
    </p:spTree>
    <p:extLst>
      <p:ext uri="{BB962C8B-B14F-4D97-AF65-F5344CB8AC3E}">
        <p14:creationId xmlns:p14="http://schemas.microsoft.com/office/powerpoint/2010/main" val="265840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9144000" cy="1212980"/>
          </a:xfrm>
          <a:prstGeom prst="rect">
            <a:avLst/>
          </a:prstGeom>
        </p:spPr>
      </p:pic>
      <p:pic>
        <p:nvPicPr>
          <p:cNvPr id="10" name="Immagine 9"/>
          <p:cNvPicPr>
            <a:picLocks noChangeAspect="1"/>
          </p:cNvPicPr>
          <p:nvPr/>
        </p:nvPicPr>
        <p:blipFill>
          <a:blip r:embed="rId3"/>
          <a:stretch>
            <a:fillRect/>
          </a:stretch>
        </p:blipFill>
        <p:spPr>
          <a:xfrm>
            <a:off x="0" y="5125780"/>
            <a:ext cx="9144000" cy="1732219"/>
          </a:xfrm>
          <a:prstGeom prst="rect">
            <a:avLst/>
          </a:prstGeom>
        </p:spPr>
      </p:pic>
      <p:sp>
        <p:nvSpPr>
          <p:cNvPr id="3" name="Rettangolo 2"/>
          <p:cNvSpPr/>
          <p:nvPr/>
        </p:nvSpPr>
        <p:spPr>
          <a:xfrm>
            <a:off x="398209" y="1677441"/>
            <a:ext cx="8362381" cy="1200329"/>
          </a:xfrm>
          <a:prstGeom prst="rect">
            <a:avLst/>
          </a:prstGeom>
        </p:spPr>
        <p:txBody>
          <a:bodyPr wrap="square">
            <a:spAutoFit/>
          </a:bodyPr>
          <a:lstStyle/>
          <a:p>
            <a:pPr algn="just"/>
            <a:r>
              <a:rPr lang="it-IT" b="1" dirty="0">
                <a:solidFill>
                  <a:srgbClr val="000000"/>
                </a:solidFill>
              </a:rPr>
              <a:t>TELE SPORTELLO UNIFI</a:t>
            </a:r>
            <a:endParaRPr lang="it-IT" dirty="0"/>
          </a:p>
          <a:p>
            <a:pPr algn="just"/>
            <a:r>
              <a:rPr lang="it-IT" dirty="0"/>
              <a:t>E’ attivo il Tele Sportello polifunzionale al fine di svolgere colloqui orientativi e dare informazioni sui principali servizi di Ateneo </a:t>
            </a:r>
            <a:r>
              <a:rPr lang="it-IT" dirty="0">
                <a:hlinkClick r:id="rId4"/>
              </a:rPr>
              <a:t>https://www.unifi.it/p11774.html#telesportello</a:t>
            </a:r>
            <a:endParaRPr lang="it-IT" dirty="0"/>
          </a:p>
        </p:txBody>
      </p:sp>
      <p:sp>
        <p:nvSpPr>
          <p:cNvPr id="4" name="Rettangolo 3"/>
          <p:cNvSpPr/>
          <p:nvPr/>
        </p:nvSpPr>
        <p:spPr>
          <a:xfrm>
            <a:off x="398209" y="3236487"/>
            <a:ext cx="7023842" cy="923330"/>
          </a:xfrm>
          <a:prstGeom prst="rect">
            <a:avLst/>
          </a:prstGeom>
        </p:spPr>
        <p:txBody>
          <a:bodyPr wrap="square">
            <a:spAutoFit/>
          </a:bodyPr>
          <a:lstStyle/>
          <a:p>
            <a:pPr algn="just"/>
            <a:r>
              <a:rPr lang="it-IT" b="1" dirty="0">
                <a:solidFill>
                  <a:srgbClr val="000000"/>
                </a:solidFill>
              </a:rPr>
              <a:t>TELE SPORTELLO temporaneo organizzato da alcune Scuole </a:t>
            </a:r>
          </a:p>
          <a:p>
            <a:pPr algn="just"/>
            <a:r>
              <a:rPr lang="it-IT" dirty="0"/>
              <a:t>Calendari e prenotazioni alla pagina:</a:t>
            </a:r>
          </a:p>
          <a:p>
            <a:pPr algn="just"/>
            <a:r>
              <a:rPr lang="it-IT" dirty="0">
                <a:hlinkClick r:id="rId5"/>
              </a:rPr>
              <a:t>https://www.unifi.it/vp-11512-eventi-e-iniziative-in-corso.html</a:t>
            </a:r>
            <a:r>
              <a:rPr lang="it-IT" dirty="0"/>
              <a:t> </a:t>
            </a:r>
          </a:p>
        </p:txBody>
      </p:sp>
    </p:spTree>
    <p:extLst>
      <p:ext uri="{BB962C8B-B14F-4D97-AF65-F5344CB8AC3E}">
        <p14:creationId xmlns:p14="http://schemas.microsoft.com/office/powerpoint/2010/main" val="426875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9144000" cy="1212980"/>
          </a:xfrm>
          <a:prstGeom prst="rect">
            <a:avLst/>
          </a:prstGeom>
        </p:spPr>
      </p:pic>
      <p:sp>
        <p:nvSpPr>
          <p:cNvPr id="3" name="CasellaDiTesto 2"/>
          <p:cNvSpPr txBox="1"/>
          <p:nvPr/>
        </p:nvSpPr>
        <p:spPr>
          <a:xfrm>
            <a:off x="285768" y="1610312"/>
            <a:ext cx="6735745" cy="5232202"/>
          </a:xfrm>
          <a:prstGeom prst="rect">
            <a:avLst/>
          </a:prstGeom>
          <a:noFill/>
        </p:spPr>
        <p:txBody>
          <a:bodyPr wrap="square" rtlCol="0">
            <a:spAutoFit/>
          </a:bodyPr>
          <a:lstStyle/>
          <a:p>
            <a:pPr algn="just"/>
            <a:r>
              <a:rPr lang="it-IT" b="1" dirty="0"/>
              <a:t>Sarò Matricola </a:t>
            </a:r>
            <a:r>
              <a:rPr lang="mr-IN" dirty="0"/>
              <a:t>–</a:t>
            </a:r>
            <a:r>
              <a:rPr lang="it-IT" dirty="0"/>
              <a:t> Realizzazione di un supporto on-line dove saranno disponibili 10 lezioni per ciascun corso di studio. Si prevede che al termine del percorso gli studenti possano incontrare in presenza il delegato all’Orientamento della Scuola di Ateneo a cui afferisce il corso di studio d’interesse.</a:t>
            </a:r>
          </a:p>
          <a:p>
            <a:pPr algn="just"/>
            <a:r>
              <a:rPr lang="it-IT" b="1" dirty="0"/>
              <a:t>Campus LAB – </a:t>
            </a:r>
            <a:r>
              <a:rPr lang="it-IT" i="1" u="sng" dirty="0"/>
              <a:t>Programma in aggiornamento</a:t>
            </a:r>
            <a:r>
              <a:rPr lang="it-IT" dirty="0"/>
              <a:t> – </a:t>
            </a:r>
          </a:p>
          <a:p>
            <a:pPr algn="just"/>
            <a:r>
              <a:rPr lang="it-IT" dirty="0"/>
              <a:t>E’ al momento è offerto</a:t>
            </a:r>
            <a:r>
              <a:rPr lang="it-IT" b="1" dirty="0"/>
              <a:t> Campus Lab di Mediazione </a:t>
            </a:r>
            <a:r>
              <a:rPr lang="it-IT" dirty="0"/>
              <a:t>che</a:t>
            </a:r>
            <a:r>
              <a:rPr lang="it-IT" b="1" dirty="0"/>
              <a:t> </a:t>
            </a:r>
            <a:r>
              <a:rPr lang="it-IT" dirty="0"/>
              <a:t>offre un percorso formativo di 4 incontri per un totale di 12 ore: il primo e l’ultimo, della durata di 2 ore ciascuno, si svolgeranno telematicamente, mentre i restanti 2 incontri, della durata di 4 ore ciascuno, saranno svolti, se possibile e previo coordinamento con l’Istituto superiore, in presenza. Per la partecipazione al progetto è previsto un minimo di 10 studenti iscritti per classe. Il percorso, in modalità didattica mista, si svolgerà tra i </a:t>
            </a:r>
            <a:r>
              <a:rPr lang="it-IT" b="1" dirty="0"/>
              <a:t>mesi di febbraio e aprile 2021</a:t>
            </a:r>
            <a:r>
              <a:rPr lang="it-IT" dirty="0"/>
              <a:t>.</a:t>
            </a:r>
          </a:p>
          <a:p>
            <a:pPr algn="just"/>
            <a:r>
              <a:rPr lang="it-IT" sz="1600" dirty="0"/>
              <a:t>Qualora la situazione emergenziale Covid-19 dovesse impedire lo svolgimento del Progetto nelle modalità suddette, esso sarà svolto, previe le opportune modifiche che verranno debitamente comunicate, in modalità completamente telematica. </a:t>
            </a:r>
          </a:p>
        </p:txBody>
      </p:sp>
      <p:pic>
        <p:nvPicPr>
          <p:cNvPr id="4" name="Immagine 3"/>
          <p:cNvPicPr>
            <a:picLocks noChangeAspect="1"/>
          </p:cNvPicPr>
          <p:nvPr/>
        </p:nvPicPr>
        <p:blipFill rotWithShape="1">
          <a:blip r:embed="rId3"/>
          <a:srcRect l="6599" t="13890" r="14135" b="5746"/>
          <a:stretch/>
        </p:blipFill>
        <p:spPr>
          <a:xfrm>
            <a:off x="7111497" y="3311345"/>
            <a:ext cx="2032503" cy="3186604"/>
          </a:xfrm>
          <a:prstGeom prst="rect">
            <a:avLst/>
          </a:prstGeom>
        </p:spPr>
      </p:pic>
    </p:spTree>
    <p:extLst>
      <p:ext uri="{BB962C8B-B14F-4D97-AF65-F5344CB8AC3E}">
        <p14:creationId xmlns:p14="http://schemas.microsoft.com/office/powerpoint/2010/main" val="182932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9144000" cy="1212980"/>
          </a:xfrm>
          <a:prstGeom prst="rect">
            <a:avLst/>
          </a:prstGeom>
        </p:spPr>
      </p:pic>
      <p:sp>
        <p:nvSpPr>
          <p:cNvPr id="3" name="Rettangolo 2"/>
          <p:cNvSpPr/>
          <p:nvPr/>
        </p:nvSpPr>
        <p:spPr>
          <a:xfrm>
            <a:off x="505833" y="1377865"/>
            <a:ext cx="8200945" cy="2031325"/>
          </a:xfrm>
          <a:prstGeom prst="rect">
            <a:avLst/>
          </a:prstGeom>
        </p:spPr>
        <p:txBody>
          <a:bodyPr wrap="square">
            <a:spAutoFit/>
          </a:bodyPr>
          <a:lstStyle/>
          <a:p>
            <a:pPr algn="just"/>
            <a:r>
              <a:rPr lang="it-IT" b="1" dirty="0"/>
              <a:t>Restituzione - Test motivazionali on-line </a:t>
            </a:r>
          </a:p>
          <a:p>
            <a:pPr algn="just"/>
            <a:r>
              <a:rPr lang="it-IT" b="1" dirty="0"/>
              <a:t>Sarà registrato un intervento relativo alla spiegazione del test e a una breve presentazione di UNIFI. Il video sarà inviato alle Scuole secondarie di secondo grado coinvolte nel progetto</a:t>
            </a:r>
          </a:p>
          <a:p>
            <a:pPr algn="just"/>
            <a:endParaRPr lang="it-IT" dirty="0"/>
          </a:p>
          <a:p>
            <a:pPr algn="just"/>
            <a:r>
              <a:rPr lang="it-IT" dirty="0"/>
              <a:t>Il test ha la finalità di favorire l’autovalutazione degli aspetti motivazionali utili per raggiungere gli obiettivi scolastici e accademici.</a:t>
            </a:r>
          </a:p>
        </p:txBody>
      </p:sp>
      <p:pic>
        <p:nvPicPr>
          <p:cNvPr id="12" name="Immagine 11" descr="LC  DANTE-IV C.pdf"/>
          <p:cNvPicPr>
            <a:picLocks noChangeAspect="1"/>
          </p:cNvPicPr>
          <p:nvPr/>
        </p:nvPicPr>
        <p:blipFill rotWithShape="1">
          <a:blip r:embed="rId3">
            <a:extLst>
              <a:ext uri="{28A0092B-C50C-407E-A947-70E740481C1C}">
                <a14:useLocalDpi xmlns:a14="http://schemas.microsoft.com/office/drawing/2010/main" val="0"/>
              </a:ext>
            </a:extLst>
          </a:blip>
          <a:srcRect t="10058" b="4539"/>
          <a:stretch/>
        </p:blipFill>
        <p:spPr>
          <a:xfrm>
            <a:off x="505833" y="3642864"/>
            <a:ext cx="3596309" cy="3071393"/>
          </a:xfrm>
          <a:prstGeom prst="rect">
            <a:avLst/>
          </a:prstGeom>
        </p:spPr>
      </p:pic>
      <p:sp>
        <p:nvSpPr>
          <p:cNvPr id="13" name="Rettangolo 12"/>
          <p:cNvSpPr/>
          <p:nvPr/>
        </p:nvSpPr>
        <p:spPr>
          <a:xfrm>
            <a:off x="5122901" y="3711777"/>
            <a:ext cx="3583877" cy="2462213"/>
          </a:xfrm>
          <a:prstGeom prst="rect">
            <a:avLst/>
          </a:prstGeom>
          <a:solidFill>
            <a:srgbClr val="F2F2F2"/>
          </a:solidFill>
        </p:spPr>
        <p:txBody>
          <a:bodyPr wrap="square">
            <a:spAutoFit/>
          </a:bodyPr>
          <a:lstStyle/>
          <a:p>
            <a:pPr algn="just">
              <a:defRPr/>
            </a:pPr>
            <a:r>
              <a:rPr lang="it-IT" sz="1400" b="1" i="1" dirty="0">
                <a:solidFill>
                  <a:srgbClr val="C00000"/>
                </a:solidFill>
                <a:latin typeface="+mj-lt"/>
                <a:ea typeface="MS Gothic" charset="0"/>
                <a:cs typeface="Arial" charset="0"/>
              </a:rPr>
              <a:t>Autoefficacia</a:t>
            </a:r>
            <a:r>
              <a:rPr lang="it-IT" sz="1400" i="1" dirty="0">
                <a:solidFill>
                  <a:srgbClr val="000000"/>
                </a:solidFill>
                <a:latin typeface="+mj-lt"/>
                <a:ea typeface="MS Gothic" charset="0"/>
                <a:cs typeface="Arial" charset="0"/>
              </a:rPr>
              <a:t>: relativa al successo accademico</a:t>
            </a:r>
          </a:p>
          <a:p>
            <a:pPr algn="just">
              <a:defRPr/>
            </a:pPr>
            <a:r>
              <a:rPr lang="it-IT" sz="1400" b="1" i="1" dirty="0">
                <a:solidFill>
                  <a:srgbClr val="C00000"/>
                </a:solidFill>
                <a:latin typeface="+mj-lt"/>
                <a:ea typeface="MS Gothic" charset="0"/>
                <a:cs typeface="Arial" charset="0"/>
              </a:rPr>
              <a:t>Socievolezza</a:t>
            </a:r>
            <a:r>
              <a:rPr lang="it-IT" sz="1400" i="1" dirty="0">
                <a:solidFill>
                  <a:srgbClr val="000000"/>
                </a:solidFill>
                <a:latin typeface="+mj-lt"/>
                <a:ea typeface="MS Gothic" charset="0"/>
                <a:cs typeface="Arial" charset="0"/>
              </a:rPr>
              <a:t>: l</a:t>
            </a:r>
            <a:r>
              <a:rPr lang="ja-JP" altLang="it-IT" sz="1400" i="1" dirty="0">
                <a:solidFill>
                  <a:srgbClr val="000000"/>
                </a:solidFill>
                <a:latin typeface="+mj-lt"/>
                <a:ea typeface="MS Gothic" charset="0"/>
                <a:cs typeface="Arial" charset="0"/>
              </a:rPr>
              <a:t>’</a:t>
            </a:r>
            <a:r>
              <a:rPr lang="it-IT" sz="1400" i="1" dirty="0">
                <a:solidFill>
                  <a:srgbClr val="000000"/>
                </a:solidFill>
                <a:latin typeface="+mj-lt"/>
                <a:ea typeface="MS Gothic" charset="0"/>
                <a:cs typeface="Arial" charset="0"/>
              </a:rPr>
              <a:t>agio nelle situazioni sociali e l’abilità di comunicazione</a:t>
            </a:r>
          </a:p>
          <a:p>
            <a:pPr algn="just">
              <a:defRPr/>
            </a:pPr>
            <a:r>
              <a:rPr lang="it-IT" sz="1400" b="1" i="1" dirty="0">
                <a:solidFill>
                  <a:srgbClr val="C00000"/>
                </a:solidFill>
                <a:latin typeface="+mj-lt"/>
                <a:ea typeface="MS Gothic" charset="0"/>
                <a:cs typeface="Arial" charset="0"/>
              </a:rPr>
              <a:t>Resilienza</a:t>
            </a:r>
            <a:r>
              <a:rPr lang="it-IT" sz="1400" i="1" dirty="0">
                <a:solidFill>
                  <a:srgbClr val="000000"/>
                </a:solidFill>
                <a:latin typeface="+mj-lt"/>
                <a:ea typeface="MS Gothic" charset="0"/>
                <a:cs typeface="Arial" charset="0"/>
              </a:rPr>
              <a:t>: </a:t>
            </a:r>
            <a:r>
              <a:rPr lang="it-IT" sz="1400" i="1" dirty="0">
                <a:latin typeface="+mj-lt"/>
                <a:ea typeface="MS Gothic" charset="0"/>
                <a:cs typeface="Arial" charset="0"/>
              </a:rPr>
              <a:t>qualità personali relative alla ricchezza di risorse e alla capacità di adattamento di fronte alle difficoltà</a:t>
            </a:r>
            <a:endParaRPr lang="it-IT" sz="1400" i="1" dirty="0">
              <a:solidFill>
                <a:srgbClr val="000000"/>
              </a:solidFill>
              <a:latin typeface="+mj-lt"/>
              <a:ea typeface="MS Gothic" charset="0"/>
              <a:cs typeface="Arial" charset="0"/>
            </a:endParaRPr>
          </a:p>
          <a:p>
            <a:pPr algn="just">
              <a:defRPr/>
            </a:pPr>
            <a:r>
              <a:rPr lang="it-IT" sz="1400" b="1" i="1" dirty="0">
                <a:solidFill>
                  <a:srgbClr val="C00000"/>
                </a:solidFill>
                <a:latin typeface="+mj-lt"/>
                <a:ea typeface="MS Gothic" charset="0"/>
                <a:cs typeface="Arial" charset="0"/>
              </a:rPr>
              <a:t>Impegno</a:t>
            </a:r>
            <a:r>
              <a:rPr lang="it-IT" sz="1400" i="1" dirty="0">
                <a:solidFill>
                  <a:srgbClr val="000000"/>
                </a:solidFill>
                <a:latin typeface="+mj-lt"/>
                <a:ea typeface="MS Gothic" charset="0"/>
                <a:cs typeface="Arial" charset="0"/>
              </a:rPr>
              <a:t>: compiti scolastici e valore attribuito allo studio</a:t>
            </a:r>
          </a:p>
          <a:p>
            <a:pPr algn="just">
              <a:defRPr/>
            </a:pPr>
            <a:r>
              <a:rPr lang="it-IT" sz="1400" b="1" i="1" dirty="0">
                <a:solidFill>
                  <a:srgbClr val="C00000"/>
                </a:solidFill>
                <a:latin typeface="+mj-lt"/>
                <a:ea typeface="MS Gothic" charset="0"/>
                <a:cs typeface="Arial" charset="0"/>
              </a:rPr>
              <a:t>Partecipazione</a:t>
            </a:r>
            <a:r>
              <a:rPr lang="it-IT" sz="1400" i="1" dirty="0">
                <a:solidFill>
                  <a:srgbClr val="000000"/>
                </a:solidFill>
                <a:latin typeface="+mj-lt"/>
                <a:ea typeface="MS Gothic" charset="0"/>
                <a:cs typeface="Arial" charset="0"/>
              </a:rPr>
              <a:t>: nelle attività universitarie e legame con l</a:t>
            </a:r>
            <a:r>
              <a:rPr lang="ja-JP" altLang="it-IT" sz="1400" i="1" dirty="0">
                <a:solidFill>
                  <a:srgbClr val="000000"/>
                </a:solidFill>
                <a:latin typeface="+mj-lt"/>
                <a:ea typeface="MS Gothic" charset="0"/>
                <a:cs typeface="Arial" charset="0"/>
              </a:rPr>
              <a:t>’</a:t>
            </a:r>
            <a:r>
              <a:rPr lang="it-IT" sz="1400" i="1" dirty="0">
                <a:solidFill>
                  <a:srgbClr val="000000"/>
                </a:solidFill>
                <a:latin typeface="+mj-lt"/>
                <a:ea typeface="MS Gothic" charset="0"/>
                <a:cs typeface="Arial" charset="0"/>
              </a:rPr>
              <a:t>università</a:t>
            </a:r>
          </a:p>
          <a:p>
            <a:pPr algn="just">
              <a:defRPr/>
            </a:pPr>
            <a:r>
              <a:rPr lang="it-IT" sz="1400" b="1" i="1" dirty="0">
                <a:solidFill>
                  <a:srgbClr val="C00000"/>
                </a:solidFill>
                <a:latin typeface="+mj-lt"/>
                <a:ea typeface="MS Gothic" charset="0"/>
                <a:cs typeface="Arial" charset="0"/>
              </a:rPr>
              <a:t>Coinvolgimento</a:t>
            </a:r>
            <a:r>
              <a:rPr lang="it-IT" sz="1400" i="1" dirty="0">
                <a:solidFill>
                  <a:srgbClr val="000000"/>
                </a:solidFill>
                <a:latin typeface="+mj-lt"/>
                <a:ea typeface="MS Gothic" charset="0"/>
                <a:cs typeface="Arial" charset="0"/>
              </a:rPr>
              <a:t>: di Sé per ottenere una laurea</a:t>
            </a:r>
          </a:p>
        </p:txBody>
      </p:sp>
    </p:spTree>
    <p:extLst>
      <p:ext uri="{BB962C8B-B14F-4D97-AF65-F5344CB8AC3E}">
        <p14:creationId xmlns:p14="http://schemas.microsoft.com/office/powerpoint/2010/main" val="77103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0" y="0"/>
            <a:ext cx="9144000" cy="1212980"/>
          </a:xfrm>
          <a:prstGeom prst="rect">
            <a:avLst/>
          </a:prstGeom>
        </p:spPr>
      </p:pic>
      <p:pic>
        <p:nvPicPr>
          <p:cNvPr id="2" name="Immagine 1"/>
          <p:cNvPicPr>
            <a:picLocks noChangeAspect="1"/>
          </p:cNvPicPr>
          <p:nvPr/>
        </p:nvPicPr>
        <p:blipFill>
          <a:blip r:embed="rId3"/>
          <a:stretch>
            <a:fillRect/>
          </a:stretch>
        </p:blipFill>
        <p:spPr>
          <a:xfrm>
            <a:off x="0" y="1212980"/>
            <a:ext cx="9144000" cy="4446270"/>
          </a:xfrm>
          <a:prstGeom prst="rect">
            <a:avLst/>
          </a:prstGeom>
        </p:spPr>
      </p:pic>
      <p:sp>
        <p:nvSpPr>
          <p:cNvPr id="5" name="CasellaDiTesto 4"/>
          <p:cNvSpPr txBox="1"/>
          <p:nvPr/>
        </p:nvSpPr>
        <p:spPr>
          <a:xfrm>
            <a:off x="1258700" y="5888693"/>
            <a:ext cx="3012363" cy="523220"/>
          </a:xfrm>
          <a:prstGeom prst="rect">
            <a:avLst/>
          </a:prstGeom>
          <a:noFill/>
        </p:spPr>
        <p:txBody>
          <a:bodyPr wrap="none" rtlCol="0">
            <a:spAutoFit/>
          </a:bodyPr>
          <a:lstStyle/>
          <a:p>
            <a:r>
              <a:rPr lang="it-IT" sz="2800" b="1" dirty="0">
                <a:solidFill>
                  <a:srgbClr val="FF0000"/>
                </a:solidFill>
              </a:rPr>
              <a:t>27 Novembre 2020</a:t>
            </a:r>
          </a:p>
        </p:txBody>
      </p:sp>
    </p:spTree>
    <p:extLst>
      <p:ext uri="{BB962C8B-B14F-4D97-AF65-F5344CB8AC3E}">
        <p14:creationId xmlns:p14="http://schemas.microsoft.com/office/powerpoint/2010/main" val="207104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0" y="0"/>
            <a:ext cx="9144000" cy="1212980"/>
          </a:xfrm>
          <a:prstGeom prst="rect">
            <a:avLst/>
          </a:prstGeom>
        </p:spPr>
      </p:pic>
      <p:sp>
        <p:nvSpPr>
          <p:cNvPr id="3" name="Rettangolo 2"/>
          <p:cNvSpPr/>
          <p:nvPr/>
        </p:nvSpPr>
        <p:spPr>
          <a:xfrm>
            <a:off x="5329629" y="1668973"/>
            <a:ext cx="3678295" cy="4524316"/>
          </a:xfrm>
          <a:prstGeom prst="rect">
            <a:avLst/>
          </a:prstGeom>
        </p:spPr>
        <p:txBody>
          <a:bodyPr wrap="square">
            <a:spAutoFit/>
          </a:bodyPr>
          <a:lstStyle/>
          <a:p>
            <a:pPr algn="just"/>
            <a:r>
              <a:rPr lang="it-IT" dirty="0"/>
              <a:t>SEDE </a:t>
            </a:r>
            <a:r>
              <a:rPr lang="mr-IN" dirty="0"/>
              <a:t>–</a:t>
            </a:r>
            <a:r>
              <a:rPr lang="it-IT" dirty="0"/>
              <a:t> </a:t>
            </a:r>
            <a:r>
              <a:rPr lang="it-IT" b="1" dirty="0"/>
              <a:t>Manifattura Tabacchi - </a:t>
            </a:r>
            <a:r>
              <a:rPr lang="it-IT" dirty="0"/>
              <a:t>Via delle Cascine, 33/35, Firenze </a:t>
            </a:r>
          </a:p>
          <a:p>
            <a:pPr algn="just"/>
            <a:endParaRPr lang="it-IT" b="1" dirty="0"/>
          </a:p>
          <a:p>
            <a:pPr algn="just"/>
            <a:r>
              <a:rPr lang="it-IT" dirty="0"/>
              <a:t>Le attività che saranno proposte (</a:t>
            </a:r>
            <a:r>
              <a:rPr lang="it-IT" dirty="0" err="1"/>
              <a:t>miniconferenze</a:t>
            </a:r>
            <a:r>
              <a:rPr lang="it-IT" dirty="0"/>
              <a:t>, laboratori, dimostrazioni) sono dedicate a cinque </a:t>
            </a:r>
            <a:r>
              <a:rPr lang="it-IT" dirty="0" err="1"/>
              <a:t>macrotemi</a:t>
            </a:r>
            <a:r>
              <a:rPr lang="it-IT" dirty="0"/>
              <a:t>: "Un mondo migliore per tutti!", "Per una comunità sostenibile", "Ricerca ...in salute!", "Futuri-amo", "Sosteniamo il pianeta".</a:t>
            </a:r>
          </a:p>
          <a:p>
            <a:pPr algn="just"/>
            <a:endParaRPr lang="it-IT" dirty="0"/>
          </a:p>
          <a:p>
            <a:pPr algn="just"/>
            <a:r>
              <a:rPr lang="it-IT" dirty="0"/>
              <a:t>Concluderà la manifestazione la sera del 28 novembre, lo spettacolo "Sarà che fu" di Luigi Dei, Rettore dell'Università degli Studi di Firenze.</a:t>
            </a:r>
          </a:p>
        </p:txBody>
      </p:sp>
      <p:pic>
        <p:nvPicPr>
          <p:cNvPr id="4" name="Immagine 3"/>
          <p:cNvPicPr>
            <a:picLocks noChangeAspect="1"/>
          </p:cNvPicPr>
          <p:nvPr/>
        </p:nvPicPr>
        <p:blipFill>
          <a:blip r:embed="rId3"/>
          <a:stretch>
            <a:fillRect/>
          </a:stretch>
        </p:blipFill>
        <p:spPr>
          <a:xfrm>
            <a:off x="113395" y="2222684"/>
            <a:ext cx="5088689" cy="3392459"/>
          </a:xfrm>
          <a:prstGeom prst="rect">
            <a:avLst/>
          </a:prstGeom>
          <a:ln>
            <a:noFill/>
          </a:ln>
          <a:effectLst>
            <a:softEdge rad="112500"/>
          </a:effectLst>
        </p:spPr>
      </p:pic>
    </p:spTree>
    <p:extLst>
      <p:ext uri="{BB962C8B-B14F-4D97-AF65-F5344CB8AC3E}">
        <p14:creationId xmlns:p14="http://schemas.microsoft.com/office/powerpoint/2010/main" val="240980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0" y="0"/>
            <a:ext cx="9144000" cy="1212980"/>
          </a:xfrm>
          <a:prstGeom prst="rect">
            <a:avLst/>
          </a:prstGeom>
        </p:spPr>
      </p:pic>
      <p:sp>
        <p:nvSpPr>
          <p:cNvPr id="5" name="Rettangolo 4"/>
          <p:cNvSpPr/>
          <p:nvPr/>
        </p:nvSpPr>
        <p:spPr>
          <a:xfrm>
            <a:off x="2194677" y="1444751"/>
            <a:ext cx="4513676" cy="369332"/>
          </a:xfrm>
          <a:prstGeom prst="rect">
            <a:avLst/>
          </a:prstGeom>
        </p:spPr>
        <p:txBody>
          <a:bodyPr wrap="none">
            <a:spAutoFit/>
          </a:bodyPr>
          <a:lstStyle/>
          <a:p>
            <a:r>
              <a:rPr lang="it-IT" b="1" dirty="0"/>
              <a:t>LA RICERCA IN TRE MINUTI – EDIZIONE 2020”</a:t>
            </a:r>
            <a:endParaRPr lang="it-IT" dirty="0"/>
          </a:p>
        </p:txBody>
      </p:sp>
      <p:sp>
        <p:nvSpPr>
          <p:cNvPr id="6" name="Rettangolo 5"/>
          <p:cNvSpPr/>
          <p:nvPr/>
        </p:nvSpPr>
        <p:spPr>
          <a:xfrm>
            <a:off x="251255" y="2142812"/>
            <a:ext cx="8618124" cy="923330"/>
          </a:xfrm>
          <a:prstGeom prst="rect">
            <a:avLst/>
          </a:prstGeom>
          <a:solidFill>
            <a:schemeClr val="bg1">
              <a:lumMod val="95000"/>
            </a:schemeClr>
          </a:solidFill>
        </p:spPr>
        <p:txBody>
          <a:bodyPr wrap="square">
            <a:spAutoFit/>
          </a:bodyPr>
          <a:lstStyle/>
          <a:p>
            <a:pPr algn="just"/>
            <a:r>
              <a:rPr lang="it-IT" dirty="0"/>
              <a:t>Verranno selezionati 12 candidati (Dottorandi o assegnisti dell’Università di Firenze)  che avranno l’opportunità di presentare un video della durata di tre minuti in cui viene descritta un’idea scientifica innovativa che abbia un forte impatto sui cittadini.</a:t>
            </a:r>
          </a:p>
        </p:txBody>
      </p:sp>
      <p:sp>
        <p:nvSpPr>
          <p:cNvPr id="7" name="Rettangolo 6"/>
          <p:cNvSpPr/>
          <p:nvPr/>
        </p:nvSpPr>
        <p:spPr>
          <a:xfrm>
            <a:off x="251255" y="3511273"/>
            <a:ext cx="8618124" cy="1477328"/>
          </a:xfrm>
          <a:prstGeom prst="rect">
            <a:avLst/>
          </a:prstGeom>
          <a:solidFill>
            <a:srgbClr val="F2F2F2"/>
          </a:solidFill>
        </p:spPr>
        <p:txBody>
          <a:bodyPr wrap="square">
            <a:spAutoFit/>
          </a:bodyPr>
          <a:lstStyle/>
          <a:p>
            <a:r>
              <a:rPr lang="it-IT" dirty="0"/>
              <a:t>I 12 video selezionati saranno votati dagli studenti delle scuole secondarie di secondo grado che hanno aderito all’evento la notte europea dei ricercatori. Gli studenti potranno assegnare 1 punto a 3 dei 12 video e i punteggi raccolti saranno inviati dalle Scuole all’Università di Firenze che provvederà a stilare la graduatoria finale sulla base del numero dei punti ottenuti e a nominare i 3 vincitori durante l’evento del 27 novembre.</a:t>
            </a:r>
          </a:p>
        </p:txBody>
      </p:sp>
    </p:spTree>
    <p:extLst>
      <p:ext uri="{BB962C8B-B14F-4D97-AF65-F5344CB8AC3E}">
        <p14:creationId xmlns:p14="http://schemas.microsoft.com/office/powerpoint/2010/main" val="15065043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4060</TotalTime>
  <Words>915</Words>
  <Application>Microsoft Office PowerPoint</Application>
  <PresentationFormat>Presentazione su schermo (4:3)</PresentationFormat>
  <Paragraphs>67</Paragraphs>
  <Slides>11</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vt:i4>
      </vt:variant>
    </vt:vector>
  </HeadingPairs>
  <TitlesOfParts>
    <vt:vector size="14"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Sandra Furlanetto</dc:creator>
  <cp:lastModifiedBy>Manuela Petrucci</cp:lastModifiedBy>
  <cp:revision>564</cp:revision>
  <dcterms:created xsi:type="dcterms:W3CDTF">2014-03-02T17:03:57Z</dcterms:created>
  <dcterms:modified xsi:type="dcterms:W3CDTF">2020-10-20T13:26:33Z</dcterms:modified>
</cp:coreProperties>
</file>